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9ADB7BC-CEF1-49CD-9C1B-5B7BE1E2E78A}">
  <a:tblStyle styleId="{99ADB7BC-CEF1-49CD-9C1B-5B7BE1E2E7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9EFF7"/>
          </a:solidFill>
        </a:fill>
      </a:tcStyle>
    </a:wholeTbl>
    <a:band1H>
      <a:tcStyle>
        <a:fill>
          <a:solidFill>
            <a:srgbClr val="D0DEEF"/>
          </a:solidFill>
        </a:fill>
      </a:tcStyle>
    </a:band1H>
    <a:band1V>
      <a:tcStyle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143000" y="841771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43000" y="2701527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940248" y="-942378"/>
            <a:ext cx="3263503" cy="7886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5350073" y="1467444"/>
            <a:ext cx="4358877" cy="197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349572" y="-447079"/>
            <a:ext cx="4358877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29839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29839" y="1260871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629839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3" type="body"/>
          </p:nvPr>
        </p:nvSpPr>
        <p:spPr>
          <a:xfrm>
            <a:off x="4629150" y="1260871"/>
            <a:ext cx="3887389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4" type="body"/>
          </p:nvPr>
        </p:nvSpPr>
        <p:spPr>
          <a:xfrm>
            <a:off x="4629150" y="1878806"/>
            <a:ext cx="3887389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8650" y="1369217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29150" y="1369217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Заголовок раздела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23887" y="1282303"/>
            <a:ext cx="7886698" cy="21395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23887" y="3442096"/>
            <a:ext cx="7886698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29839" y="342900"/>
            <a:ext cx="2949176" cy="12001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87389" y="740568"/>
            <a:ext cx="4629149" cy="3655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952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5080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905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905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905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905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905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905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29839" y="1543050"/>
            <a:ext cx="2949176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9839" y="342900"/>
            <a:ext cx="2949176" cy="12001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3887389" y="740568"/>
            <a:ext cx="4629149" cy="3655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9839" y="1543050"/>
            <a:ext cx="2949176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400"/>
            </a:lvl2pPr>
            <a:lvl3pPr indent="0" lvl="2">
              <a:spcBef>
                <a:spcPts val="0"/>
              </a:spcBef>
              <a:buFont typeface="Arial"/>
              <a:buNone/>
              <a:defRPr sz="1400"/>
            </a:lvl3pPr>
            <a:lvl4pPr indent="0" lvl="3">
              <a:spcBef>
                <a:spcPts val="0"/>
              </a:spcBef>
              <a:buFont typeface="Arial"/>
              <a:buNone/>
              <a:defRPr sz="1400"/>
            </a:lvl4pPr>
            <a:lvl5pPr indent="0" lvl="4">
              <a:spcBef>
                <a:spcPts val="0"/>
              </a:spcBef>
              <a:buFont typeface="Arial"/>
              <a:buNone/>
              <a:defRPr sz="1400"/>
            </a:lvl5pPr>
            <a:lvl6pPr indent="0" lvl="5">
              <a:spcBef>
                <a:spcPts val="0"/>
              </a:spcBef>
              <a:buFont typeface="Arial"/>
              <a:buNone/>
              <a:defRPr sz="1400"/>
            </a:lvl6pPr>
            <a:lvl7pPr indent="0" lvl="6">
              <a:spcBef>
                <a:spcPts val="0"/>
              </a:spcBef>
              <a:buFont typeface="Arial"/>
              <a:buNone/>
              <a:defRPr sz="1400"/>
            </a:lvl7pPr>
            <a:lvl8pPr indent="0" lvl="7">
              <a:spcBef>
                <a:spcPts val="0"/>
              </a:spcBef>
              <a:buFont typeface="Arial"/>
              <a:buNone/>
              <a:defRPr sz="1400"/>
            </a:lvl8pPr>
            <a:lvl9pPr indent="0" lvl="8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952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50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90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06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49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89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235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78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92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3.jp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hyperlink" Target="mailto:andrey.Golovko@gmail.com" TargetMode="External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://nti2035.ru/technology/docs/Technological_barriers_Aeronet_Contest.pdf" TargetMode="External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subTitle"/>
          </p:nvPr>
        </p:nvSpPr>
        <p:spPr>
          <a:xfrm>
            <a:off x="1143000" y="2701527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Летательный аппарат мультикоптерного типа с большой продолжительностью полета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571" y="814829"/>
            <a:ext cx="7318825" cy="147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Применяемые решения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Сферический баллон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Легкий композитный баллон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Наилучшее отношение объема запасаемого топлива к весу баллона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9239" y="2287950"/>
            <a:ext cx="2986109" cy="229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Применяемые решения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Водород-воздушная энергетическая установка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Сочетание высокоэффективных топливных элементов и сферического баллона с высоким содержанием водорода позволит получить энергоустановку с удельной энергоёмкостью порядка 750 Вт*ч/кг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в трое превышает энергоемкость самых дорогих литиевых аккумуляторов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38" y="3126155"/>
            <a:ext cx="2709558" cy="18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723" y="3068921"/>
            <a:ext cx="2709558" cy="18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1713" y="3081593"/>
            <a:ext cx="2672629" cy="183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126" y="3364816"/>
            <a:ext cx="1901858" cy="126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303551" y="3756298"/>
            <a:ext cx="310421" cy="484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Применяемые решения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Компоновка аппарата планировалась от сферического баллона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6878" y="2353942"/>
            <a:ext cx="4098471" cy="227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Габаритные размеры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1" type="body"/>
          </p:nvPr>
        </p:nvSpPr>
        <p:spPr>
          <a:xfrm>
            <a:off x="628650" y="1369217"/>
            <a:ext cx="3278604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Размеры со снятыми пропеллерами 115см*115см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Размеры с пропеллерами 195см*195см</a:t>
            </a:r>
          </a:p>
          <a:p>
            <a:pPr indent="-2540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Диаметр баллона 38см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2161" l="0" r="0" t="2162"/>
          <a:stretch/>
        </p:blipFill>
        <p:spPr>
          <a:xfrm>
            <a:off x="4556146" y="1337961"/>
            <a:ext cx="4004320" cy="316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Транспортировка HyperCopter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" type="body"/>
          </p:nvPr>
        </p:nvSpPr>
        <p:spPr>
          <a:xfrm>
            <a:off x="628650" y="1369217"/>
            <a:ext cx="3278604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 снятым баллоном и винтами помещается в багажник УАЗ Патриот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3637" y="1404686"/>
            <a:ext cx="4126831" cy="309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16995" l="0" r="0" t="-16995"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Применение HyperCopter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Фотосъемка строительных объектов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Тепловизионная съемка паропроводов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Химический анализ воздуха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Доставка скоропортящихся медицинских анализов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Площадные наблюдения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 нефтяной </a:t>
            </a:r>
            <a:b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инфраструктуры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3.img.ria.ru/images/106473/63/1064736343.jpg" id="199" name="Shape 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9155" y="3267536"/>
            <a:ext cx="2936330" cy="1663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roekt-gaz.ru/images/gazoprovod_pole.png" id="200" name="Shape 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5486" y="1295862"/>
            <a:ext cx="2143123" cy="1971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3.img.ria.ru/images/106473/63/1064736343.jpg" id="201" name="Shape 2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3455" y="3381837"/>
            <a:ext cx="2936330" cy="166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16995" l="0" r="0" t="-16995"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x="629839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b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629839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Андрей Головко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andrey.golovko@gmail.com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+7 926 707 37 47 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0305" y="2366963"/>
            <a:ext cx="3866098" cy="227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28650" y="27384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Проект Гиперкоптер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00" cy="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628650" y="136921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/>
              <a:t>Создание мультироторных летательных аппаратов на основе технологий водородной энергетики с повышеннным временем полета и нагрузкой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Консорциум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выполнения данного проекта объединились: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ООО «ГИПЕРКОПТЕР», как производитель мультикоптеров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ИПХФ РАН, как научный партнер в сфере водород-воздушных топливных элементов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ООО «ИнЭнерджи» как финансовый партнер и индустриальный партнер в сфере производства топливных элементов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28650" y="27384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Поддержка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00" cy="3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1" type="body"/>
          </p:nvPr>
        </p:nvSpPr>
        <p:spPr>
          <a:xfrm>
            <a:off x="628650" y="136921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/>
              <a:t>ООО “Птеро”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/>
              <a:t>Сколово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/>
              <a:t>Аэронет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Сколково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был рассмотрен экспертами и получил право на присвоение статуса участника проекта создания и обеспечения функционирования инновационного центра «Сколково» 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Свидетельство № 1121884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k.ru/themes/generic/images/sklogo_ru.png" id="114" name="Shape 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1286" y="4131071"/>
            <a:ext cx="792956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6114" y="1976969"/>
            <a:ext cx="1802230" cy="258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Характеристики HyperCopter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Полезная нагрузка – до 5кг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 нахождения в воздухе – до 3х часов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Скорость полета до 60км/ч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перевозки в легковом автомобиле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Избыточная мощность для питания полезной нагрузки 500Вт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Температурный режим -40 +50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Экологически чистый выхлоп в виде водяного пара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Технологические барьеры по направлению Аэронет НТИ 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 и портативные источники энергии</a:t>
            </a:r>
            <a:b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1778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Топливные элементы для БАС с энергоемкостью до 2000 Вт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http://nti2035.ru/technology/docs/Technological_barriers_Aeronet_Contest.pdf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География производства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Сферический баллон – Россия, Сергиев Посад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Топливные элементы -  Россия, Москва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 управления ТЭ – Россия, Черноголовка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Алгоритмы управления ТЭ – Россия, Черноголовка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Аппаратура связи – Китай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Ноутбук управления – Китай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Карбон, двигатели и пропеллеры – Китай</a:t>
            </a: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Автопилот  - Россия, Москва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601" y="3263502"/>
            <a:ext cx="2863276" cy="171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027" y="3624262"/>
            <a:ext cx="2326820" cy="1464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Сравнение аппаратов</a:t>
            </a:r>
          </a:p>
        </p:txBody>
      </p:sp>
      <p:graphicFrame>
        <p:nvGraphicFramePr>
          <p:cNvPr id="144" name="Shape 144"/>
          <p:cNvGraphicFramePr/>
          <p:nvPr/>
        </p:nvGraphicFramePr>
        <p:xfrm>
          <a:off x="628650" y="13692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{99ADB7BC-CEF1-49CD-9C1B-5B7BE1E2E78A}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HyperCopter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DJI Matrice 600 PRO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DJI Inspire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Производство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Россия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Китай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Китай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Особенности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Тяжелый аппарат на водородных топлинвых элементах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Тяжелый аппарат на аккумуляторах для телеоператоров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Легкий аппарат на аккумуляторах. Массово закуплен МЧС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Полная масса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30 кг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15кг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3кг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Полезная нагрузка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5кг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5кг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300гр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Время полета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3 часов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15 мин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18 мин</a:t>
                      </a:r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Дальность радиоканала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50 км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5км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cap="none" strike="noStrike"/>
                        <a:t>До 3,5 км в идеале</a:t>
                      </a: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3682" y="3790646"/>
            <a:ext cx="1571802" cy="1132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ctechcrunch2011.files.wordpress.com/2015/09/inspire-1-pro-2.png" id="146" name="Shape 1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2793" y="4045119"/>
            <a:ext cx="1121567" cy="62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384" y="301688"/>
            <a:ext cx="1569965" cy="31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